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ACCFBC-9698-481F-B4CF-08B8B21DDFE2}">
  <a:tblStyle styleId="{B0ACCFBC-9698-481F-B4CF-08B8B21DDF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buntu-bold.fntdata"/><Relationship Id="rId14" Type="http://schemas.openxmlformats.org/officeDocument/2006/relationships/slide" Target="slides/slide8.xml"/><Relationship Id="rId36" Type="http://schemas.openxmlformats.org/officeDocument/2006/relationships/font" Target="fonts/Ubuntu-regular.fntdata"/><Relationship Id="rId17" Type="http://schemas.openxmlformats.org/officeDocument/2006/relationships/slide" Target="slides/slide11.xml"/><Relationship Id="rId39" Type="http://schemas.openxmlformats.org/officeDocument/2006/relationships/font" Target="fonts/Ubuntu-boldItalic.fntdata"/><Relationship Id="rId16" Type="http://schemas.openxmlformats.org/officeDocument/2006/relationships/slide" Target="slides/slide10.xml"/><Relationship Id="rId38" Type="http://schemas.openxmlformats.org/officeDocument/2006/relationships/font" Target="fonts/Ubuntu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487448e72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487448e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487448e72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487448e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487448e72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487448e7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e5c647d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e5c647d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487448e72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487448e7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87448e72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487448e7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49dbadb7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49dbadb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75d013c8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75d013c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487448e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487448e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487448e72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487448e7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5e5c647d4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5e5c647d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75d013c8b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75d013c8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487448e72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487448e7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487448e72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487448e7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5e5c647d4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5e5c647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5e5c647d4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5e5c647d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5e5c647d4_0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5e5c647d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5e5c647d4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5e5c647d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e5c647d4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e5c647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487448e72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487448e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487448e72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487448e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75d013c8b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75d013c8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5e5c647d4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5e5c647d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75d013c8b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75d013c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487448e72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487448e7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amit-paradkar/project3AMK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506.02640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amit-paradkar/project3AMK2/blob/master/driver.ipynb" TargetMode="External"/><Relationship Id="rId4" Type="http://schemas.openxmlformats.org/officeDocument/2006/relationships/hyperlink" Target="https://github.com/AlexeyAB/darkne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mit-paradkar/project3AMK2/blob/master/pre_processing/clean_images_labels.py" TargetMode="External"/><Relationship Id="rId4" Type="http://schemas.openxmlformats.org/officeDocument/2006/relationships/hyperlink" Target="https://github.com/amit-paradkar/project3AMK2/blob/master/pre_processing/clean_images_labels.py" TargetMode="External"/><Relationship Id="rId11" Type="http://schemas.openxmlformats.org/officeDocument/2006/relationships/hyperlink" Target="https://github.com/amit-paradkar/project3AMK2/blob/master/pre_processing/process.py" TargetMode="External"/><Relationship Id="rId10" Type="http://schemas.openxmlformats.org/officeDocument/2006/relationships/hyperlink" Target="https://github.com/amit-paradkar/project3AMK2/blob/master/pre_processing/process.py" TargetMode="External"/><Relationship Id="rId9" Type="http://schemas.openxmlformats.org/officeDocument/2006/relationships/hyperlink" Target="https://github.com/amit-paradkar/project3AMK2/blob/master/pre_processing/process.py" TargetMode="External"/><Relationship Id="rId5" Type="http://schemas.openxmlformats.org/officeDocument/2006/relationships/hyperlink" Target="https://github.com/amit-paradkar/project3AMK2/blob/master/pre_processing/clean_images_labels.py" TargetMode="External"/><Relationship Id="rId6" Type="http://schemas.openxmlformats.org/officeDocument/2006/relationships/hyperlink" Target="https://github.com/amit-paradkar/project3AMK2/blob/master/pre_processing/convert_json_labels_to_txt.py" TargetMode="External"/><Relationship Id="rId7" Type="http://schemas.openxmlformats.org/officeDocument/2006/relationships/hyperlink" Target="https://github.com/amit-paradkar/project3AMK2/blob/master/pre_processing/convert_json_labels_to_txt.py" TargetMode="External"/><Relationship Id="rId8" Type="http://schemas.openxmlformats.org/officeDocument/2006/relationships/hyperlink" Target="https://github.com/amit-paradkar/project3AMK2/blob/master/pre_processing/convert_json_labels_to_txt.p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29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" Target="/ppt/slides/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google.com/imgres?imgurl=http%3A%2F%2Fmedia5.datahacker.rs%2F2018%2F11%2FIoU.png&amp;imgrefurl=https%3A%2F%2Fdatahacker.rs%2Fdeep-learning-intersection-over-union%2F&amp;tbnid=_Gc5zWjtGB-0WM&amp;vet=12ahUKEwig4_frxpz2AhWgQGwGHZhrAekQMygFegUIARDfAQ..i&amp;docid=cVpT57fPTCDYUM&amp;w=795&amp;h=363&amp;q=Intersection%20Over%20Union&amp;client=safari&amp;ved=2ahUKEwig4_frxpz2AhWgQGwGHZhrAekQMygFegUIARDfAQ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datahacker.rs/deep-learning-non-max-suppress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google.com/imgres?imgurl=https%3A%2F%2Fs3-ap-southeast-1.amazonaws.com%2Fhe-public-data%2FFig%25202-14035d30.png&amp;imgrefurl=https%3A%2F%2Fwww.hackerearth.com%2Fblog%2Fdevelopers%2Fobject-detection-for-self-driving-cars%2F&amp;tbnid=QUtVB56dWefSNM&amp;vet=12ahUKEwi1g-_TzJz2AhULXWwGHbX8Ct0QMygaegUIARDtAQ..i&amp;docid=QLsr3D_nT4IaAM&amp;w=1179&amp;h=603&amp;q=Anchor%20boxes%20over%20lapping%20object&amp;client=safari&amp;ved=2ahUKEwi1g-_TzJz2AhULXWwGHbX8Ct0QMygaegUIARDtAQ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.mathworks.com/help/vision/ug/getting-started-with-r-cnn-fast-r-cnn-and-faster-r-cnn.html" TargetMode="External"/><Relationship Id="rId9" Type="http://schemas.openxmlformats.org/officeDocument/2006/relationships/hyperlink" Target="https://arxiv.org/search/cs?searchtype=author&amp;query=Malik%2C+J" TargetMode="External"/><Relationship Id="rId5" Type="http://schemas.openxmlformats.org/officeDocument/2006/relationships/hyperlink" Target="https://arxiv.org/abs/1311.2524" TargetMode="External"/><Relationship Id="rId6" Type="http://schemas.openxmlformats.org/officeDocument/2006/relationships/hyperlink" Target="https://arxiv.org/search/cs?searchtype=author&amp;query=Girshick%2C+R" TargetMode="External"/><Relationship Id="rId7" Type="http://schemas.openxmlformats.org/officeDocument/2006/relationships/hyperlink" Target="https://arxiv.org/search/cs?searchtype=author&amp;query=Donahue%2C+J" TargetMode="External"/><Relationship Id="rId8" Type="http://schemas.openxmlformats.org/officeDocument/2006/relationships/hyperlink" Target="https://arxiv.org/search/cs?searchtype=author&amp;query=Darrell%2C+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www.mathworks.com/help/vision/ug/getting-started-with-r-cnn-fast-r-cnn-and-faster-r-cnn.html" TargetMode="External"/><Relationship Id="rId5" Type="http://schemas.openxmlformats.org/officeDocument/2006/relationships/hyperlink" Target="https://arxiv.org/abs/1504.08083" TargetMode="External"/><Relationship Id="rId6" Type="http://schemas.openxmlformats.org/officeDocument/2006/relationships/hyperlink" Target="https://arxiv.org/search/cs?searchtype=author&amp;query=Girshick%2C+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78825" y="1180250"/>
            <a:ext cx="8881800" cy="14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Tagging and Object Detection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 Project: Group 3 (</a:t>
            </a:r>
            <a:r>
              <a:rPr lang="en" u="sng">
                <a:hlinkClick r:id="rId3"/>
              </a:rPr>
              <a:t>Github link of Project</a:t>
            </a:r>
            <a:r>
              <a:rPr lang="en"/>
              <a:t>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Amit Paradkar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Look Only Once (Yolo)</a:t>
            </a: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569331" y="1304875"/>
            <a:ext cx="8273411" cy="34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2"/>
          <p:cNvSpPr txBox="1"/>
          <p:nvPr>
            <p:ph idx="4294967295" type="body"/>
          </p:nvPr>
        </p:nvSpPr>
        <p:spPr>
          <a:xfrm>
            <a:off x="621575" y="1850300"/>
            <a:ext cx="4426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6" name="Google Shape;206;p22"/>
          <p:cNvSpPr txBox="1"/>
          <p:nvPr/>
        </p:nvSpPr>
        <p:spPr>
          <a:xfrm>
            <a:off x="609675" y="4235550"/>
            <a:ext cx="81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 Only Look Once (Authors: Joseph Redmon, Santosh Divvala, Ross Girshick, Ali Farhadi)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u="sng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34" y="1326264"/>
            <a:ext cx="4357378" cy="27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5080000" y="1529350"/>
            <a:ext cx="33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5208325" y="1550725"/>
            <a:ext cx="3219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Advantages: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One stage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Object detection at higher FPS compared to R-CNN and Fast-RCNN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Limitations: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Struggles to detect small objects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➔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Cannot generalize new objects or those in different aspect ratio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Loss function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569325" y="1304875"/>
            <a:ext cx="8061300" cy="327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3"/>
          <p:cNvSpPr txBox="1"/>
          <p:nvPr>
            <p:ph idx="4294967295" type="body"/>
          </p:nvPr>
        </p:nvSpPr>
        <p:spPr>
          <a:xfrm>
            <a:off x="621575" y="1850300"/>
            <a:ext cx="74208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86" y="1346075"/>
            <a:ext cx="5124000" cy="291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3"/>
          <p:cNvSpPr txBox="1"/>
          <p:nvPr/>
        </p:nvSpPr>
        <p:spPr>
          <a:xfrm>
            <a:off x="6021125" y="1497275"/>
            <a:ext cx="2609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Object center point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Width and Height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Confidence score (object is present or not)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Probability of a class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23"/>
          <p:cNvCxnSpPr/>
          <p:nvPr/>
        </p:nvCxnSpPr>
        <p:spPr>
          <a:xfrm>
            <a:off x="5550568" y="1786025"/>
            <a:ext cx="36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5539874" y="2344825"/>
            <a:ext cx="36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3"/>
          <p:cNvCxnSpPr/>
          <p:nvPr/>
        </p:nvCxnSpPr>
        <p:spPr>
          <a:xfrm>
            <a:off x="5523828" y="3224450"/>
            <a:ext cx="36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3"/>
          <p:cNvCxnSpPr/>
          <p:nvPr/>
        </p:nvCxnSpPr>
        <p:spPr>
          <a:xfrm>
            <a:off x="5550563" y="4029233"/>
            <a:ext cx="36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3"/>
          <p:cNvSpPr txBox="1"/>
          <p:nvPr/>
        </p:nvSpPr>
        <p:spPr>
          <a:xfrm>
            <a:off x="5956975" y="1233950"/>
            <a:ext cx="24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oboto"/>
                <a:ea typeface="Roboto"/>
                <a:cs typeface="Roboto"/>
                <a:sym typeface="Roboto"/>
              </a:rPr>
              <a:t>Loss</a:t>
            </a:r>
            <a:endParaRPr b="1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229" name="Google Shape;229;p24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Yolo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31" name="Google Shape;231;p24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232" name="Google Shape;232;p24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3" name="Google Shape;233;p24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4"/>
          <p:cNvSpPr txBox="1"/>
          <p:nvPr>
            <p:ph idx="4294967295" type="body"/>
          </p:nvPr>
        </p:nvSpPr>
        <p:spPr>
          <a:xfrm>
            <a:off x="318375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-Real time frame processing @ 45 fps -Less false positive</a:t>
            </a:r>
            <a:endParaRPr sz="1600"/>
          </a:p>
        </p:txBody>
      </p:sp>
      <p:sp>
        <p:nvSpPr>
          <p:cNvPr descr="Background pointer shape in timeline graphic" id="235" name="Google Shape;235;p24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Yolo v2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37" name="Google Shape;237;p24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238" name="Google Shape;238;p24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9" name="Google Shape;239;p24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 txBox="1"/>
          <p:nvPr>
            <p:ph idx="4294967295" type="body"/>
          </p:nvPr>
        </p:nvSpPr>
        <p:spPr>
          <a:xfrm>
            <a:off x="1244322" y="3757725"/>
            <a:ext cx="27690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Use anchor boxes to predict bounding boxes instead of fully connected layer</a:t>
            </a:r>
            <a:endParaRPr sz="1600"/>
          </a:p>
        </p:txBody>
      </p:sp>
      <p:sp>
        <p:nvSpPr>
          <p:cNvPr descr="Background pointer shape in timeline graphic" id="241" name="Google Shape;241;p2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Yolo v3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43" name="Google Shape;243;p24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244" name="Google Shape;244;p2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5" name="Google Shape;245;p2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4"/>
          <p:cNvSpPr txBox="1"/>
          <p:nvPr>
            <p:ph idx="4294967295" type="body"/>
          </p:nvPr>
        </p:nvSpPr>
        <p:spPr>
          <a:xfrm>
            <a:off x="350216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Improved prediction of tiny object</a:t>
            </a:r>
            <a:endParaRPr sz="1600"/>
          </a:p>
        </p:txBody>
      </p:sp>
      <p:sp>
        <p:nvSpPr>
          <p:cNvPr descr="Background pointer shape in timeline graphic" id="247" name="Google Shape;247;p2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Yolo v4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49" name="Google Shape;249;p24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250" name="Google Shape;250;p24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1" name="Google Shape;251;p24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4"/>
          <p:cNvSpPr txBox="1"/>
          <p:nvPr>
            <p:ph idx="4294967295" type="body"/>
          </p:nvPr>
        </p:nvSpPr>
        <p:spPr>
          <a:xfrm>
            <a:off x="5126899" y="3757725"/>
            <a:ext cx="30117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Improved mean average precision (mAP) by 10% and fps by 12% on previous version</a:t>
            </a:r>
            <a:endParaRPr sz="1600"/>
          </a:p>
        </p:txBody>
      </p:sp>
      <p:sp>
        <p:nvSpPr>
          <p:cNvPr descr="Background pointer shape in timeline graphic" id="253" name="Google Shape;253;p2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Yolo v5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256" name="Google Shape;256;p24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24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4"/>
          <p:cNvSpPr txBox="1"/>
          <p:nvPr>
            <p:ph idx="4294967295" type="body"/>
          </p:nvPr>
        </p:nvSpPr>
        <p:spPr>
          <a:xfrm>
            <a:off x="6685979" y="385667"/>
            <a:ext cx="2242800" cy="9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Auto learning bounding box prediction</a:t>
            </a:r>
            <a:endParaRPr sz="1600"/>
          </a:p>
        </p:txBody>
      </p:sp>
      <p:sp>
        <p:nvSpPr>
          <p:cNvPr id="259" name="Google Shape;259;p24"/>
          <p:cNvSpPr txBox="1"/>
          <p:nvPr/>
        </p:nvSpPr>
        <p:spPr>
          <a:xfrm>
            <a:off x="2484250" y="3486500"/>
            <a:ext cx="7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4142650" y="1210025"/>
            <a:ext cx="7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5655050" y="3486500"/>
            <a:ext cx="13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April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7367700" y="1291975"/>
            <a:ext cx="10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615500" y="1291975"/>
            <a:ext cx="7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2015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</a:t>
            </a:r>
            <a:r>
              <a:rPr lang="en"/>
              <a:t> DeepDrive (BDD) 100K Dataset</a:t>
            </a:r>
            <a:endParaRPr/>
          </a:p>
        </p:txBody>
      </p:sp>
      <p:grpSp>
        <p:nvGrpSpPr>
          <p:cNvPr id="269" name="Google Shape;269;p25"/>
          <p:cNvGrpSpPr/>
          <p:nvPr/>
        </p:nvGrpSpPr>
        <p:grpSpPr>
          <a:xfrm>
            <a:off x="560081" y="1304862"/>
            <a:ext cx="7727967" cy="3005065"/>
            <a:chOff x="6212550" y="1304875"/>
            <a:chExt cx="2632500" cy="3416400"/>
          </a:xfrm>
        </p:grpSpPr>
        <p:sp>
          <p:nvSpPr>
            <p:cNvPr id="270" name="Google Shape;270;p2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5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BDD100K Dataset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25"/>
          <p:cNvSpPr txBox="1"/>
          <p:nvPr>
            <p:ph idx="4294967295" type="body"/>
          </p:nvPr>
        </p:nvSpPr>
        <p:spPr>
          <a:xfrm>
            <a:off x="621575" y="1850300"/>
            <a:ext cx="76665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Diverse Dataset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Different weather conditions (snowy, clear, overcast, partial cloudy)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Different times of day (dawn/dusk, daytime, night)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Different types of roads (city, highway, tunnel, residential)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Large Volume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" sz="1600"/>
              <a:t>100K images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Labels in JSON format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Labels</a:t>
            </a:r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560328" y="1304816"/>
            <a:ext cx="8284741" cy="3683221"/>
            <a:chOff x="6212550" y="1304875"/>
            <a:chExt cx="2632500" cy="3416400"/>
          </a:xfrm>
        </p:grpSpPr>
        <p:sp>
          <p:nvSpPr>
            <p:cNvPr id="280" name="Google Shape;280;p2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6"/>
          <p:cNvSpPr txBox="1"/>
          <p:nvPr>
            <p:ph idx="4294967295" type="body"/>
          </p:nvPr>
        </p:nvSpPr>
        <p:spPr>
          <a:xfrm>
            <a:off x="621575" y="1304875"/>
            <a:ext cx="62016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Label transformation BDD to AlexyAB/d</a:t>
            </a:r>
            <a:r>
              <a:rPr lang="en">
                <a:solidFill>
                  <a:schemeClr val="lt1"/>
                </a:solidFill>
              </a:rPr>
              <a:t>arknet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728350" y="1979225"/>
            <a:ext cx="74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00" y="1850300"/>
            <a:ext cx="2738950" cy="26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/>
        </p:nvSpPr>
        <p:spPr>
          <a:xfrm>
            <a:off x="919750" y="4588050"/>
            <a:ext cx="24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BDD Label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4997125" y="2722175"/>
            <a:ext cx="24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Darknet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Label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000" y="2001875"/>
            <a:ext cx="45148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4320675" y="3340850"/>
            <a:ext cx="2941200" cy="124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4149550" y="3133550"/>
            <a:ext cx="6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(0,0)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26"/>
          <p:cNvCxnSpPr/>
          <p:nvPr/>
        </p:nvCxnSpPr>
        <p:spPr>
          <a:xfrm flipH="1" rot="10800000">
            <a:off x="4898200" y="3187125"/>
            <a:ext cx="17004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6"/>
          <p:cNvSpPr txBox="1"/>
          <p:nvPr/>
        </p:nvSpPr>
        <p:spPr>
          <a:xfrm>
            <a:off x="6598600" y="2980413"/>
            <a:ext cx="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2" name="Google Shape;292;p26"/>
          <p:cNvCxnSpPr>
            <a:stCxn id="289" idx="1"/>
          </p:cNvCxnSpPr>
          <p:nvPr/>
        </p:nvCxnSpPr>
        <p:spPr>
          <a:xfrm>
            <a:off x="4149550" y="3333650"/>
            <a:ext cx="10800" cy="9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6"/>
          <p:cNvSpPr txBox="1"/>
          <p:nvPr/>
        </p:nvSpPr>
        <p:spPr>
          <a:xfrm>
            <a:off x="4026550" y="4373413"/>
            <a:ext cx="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7101450" y="4510725"/>
            <a:ext cx="7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(1,1)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4823350" y="3558350"/>
            <a:ext cx="1529400" cy="8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5475717" y="3924964"/>
            <a:ext cx="160500" cy="12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1E1E"/>
              </a:solidFill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72000" y="3369150"/>
            <a:ext cx="9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(x1,y1)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5400975" y="3887788"/>
            <a:ext cx="17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(xcenter,ycenter)</a:t>
            </a:r>
            <a:endParaRPr>
              <a:solidFill>
                <a:srgbClr val="1E1E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6149600" y="4187850"/>
            <a:ext cx="7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(x2,y2)</a:t>
            </a:r>
            <a:endParaRPr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p26"/>
          <p:cNvCxnSpPr/>
          <p:nvPr/>
        </p:nvCxnSpPr>
        <p:spPr>
          <a:xfrm>
            <a:off x="6930200" y="3582725"/>
            <a:ext cx="0" cy="7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1" name="Google Shape;301;p26"/>
          <p:cNvCxnSpPr/>
          <p:nvPr/>
        </p:nvCxnSpPr>
        <p:spPr>
          <a:xfrm rot="10800000">
            <a:off x="4855275" y="4513075"/>
            <a:ext cx="15081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02" name="Google Shape;302;p26"/>
          <p:cNvSpPr txBox="1"/>
          <p:nvPr/>
        </p:nvSpPr>
        <p:spPr>
          <a:xfrm>
            <a:off x="5220438" y="4510725"/>
            <a:ext cx="78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6930200" y="3767675"/>
            <a:ext cx="10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>
            <a:off x="6791163" y="3579595"/>
            <a:ext cx="256800" cy="1050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6"/>
          <p:cNvCxnSpPr/>
          <p:nvPr/>
        </p:nvCxnSpPr>
        <p:spPr>
          <a:xfrm>
            <a:off x="6791163" y="4295232"/>
            <a:ext cx="256800" cy="1050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6"/>
          <p:cNvCxnSpPr/>
          <p:nvPr/>
        </p:nvCxnSpPr>
        <p:spPr>
          <a:xfrm>
            <a:off x="4844725" y="4470400"/>
            <a:ext cx="0" cy="9630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6"/>
          <p:cNvCxnSpPr/>
          <p:nvPr/>
        </p:nvCxnSpPr>
        <p:spPr>
          <a:xfrm>
            <a:off x="6376746" y="4470400"/>
            <a:ext cx="0" cy="96300"/>
          </a:xfrm>
          <a:prstGeom prst="straightConnector1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-110700" y="1641950"/>
            <a:ext cx="44214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aliqua.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625" y="39575"/>
            <a:ext cx="4568050" cy="51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v4</a:t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560303" y="1304836"/>
            <a:ext cx="8284741" cy="3727634"/>
            <a:chOff x="6212550" y="1304875"/>
            <a:chExt cx="2632500" cy="3416400"/>
          </a:xfrm>
        </p:grpSpPr>
        <p:sp>
          <p:nvSpPr>
            <p:cNvPr id="322" name="Google Shape;322;p2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8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AlexyAB - darknet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5" name="Google Shape;325;p28"/>
          <p:cNvSpPr txBox="1"/>
          <p:nvPr>
            <p:ph idx="4294967295" type="body"/>
          </p:nvPr>
        </p:nvSpPr>
        <p:spPr>
          <a:xfrm>
            <a:off x="621575" y="1850300"/>
            <a:ext cx="8143500" cy="3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Training Colab Notebook: </a:t>
            </a: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driver.ipynb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631336" y="2415296"/>
            <a:ext cx="2567145" cy="1853739"/>
            <a:chOff x="431925" y="1304875"/>
            <a:chExt cx="2628925" cy="3416400"/>
          </a:xfrm>
        </p:grpSpPr>
        <p:sp>
          <p:nvSpPr>
            <p:cNvPr id="327" name="Google Shape;327;p2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28"/>
          <p:cNvGrpSpPr/>
          <p:nvPr/>
        </p:nvGrpSpPr>
        <p:grpSpPr>
          <a:xfrm>
            <a:off x="3625899" y="2415305"/>
            <a:ext cx="2174121" cy="1853739"/>
            <a:chOff x="431925" y="1304875"/>
            <a:chExt cx="2628925" cy="3416400"/>
          </a:xfrm>
        </p:grpSpPr>
        <p:sp>
          <p:nvSpPr>
            <p:cNvPr id="330" name="Google Shape;330;p2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6327534" y="2433121"/>
            <a:ext cx="2324233" cy="1853739"/>
            <a:chOff x="431925" y="1304875"/>
            <a:chExt cx="2628925" cy="3416400"/>
          </a:xfrm>
        </p:grpSpPr>
        <p:sp>
          <p:nvSpPr>
            <p:cNvPr id="333" name="Google Shape;333;p2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8"/>
          <p:cNvSpPr txBox="1"/>
          <p:nvPr/>
        </p:nvSpPr>
        <p:spPr>
          <a:xfrm>
            <a:off x="621575" y="2747150"/>
            <a:ext cx="26481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Clone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AlexyAB darknet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repo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darknet binary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Update yolo-obj.cfg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Copy images to Colab instance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8"/>
          <p:cNvSpPr txBox="1"/>
          <p:nvPr>
            <p:ph idx="4294967295" type="body"/>
          </p:nvPr>
        </p:nvSpPr>
        <p:spPr>
          <a:xfrm>
            <a:off x="730950" y="2341053"/>
            <a:ext cx="24945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Pre-processing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37" name="Google Shape;337;p28"/>
          <p:cNvSpPr txBox="1"/>
          <p:nvPr>
            <p:ph idx="4294967295" type="body"/>
          </p:nvPr>
        </p:nvSpPr>
        <p:spPr>
          <a:xfrm>
            <a:off x="3687776" y="2341050"/>
            <a:ext cx="21741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Model Training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38" name="Google Shape;338;p28"/>
          <p:cNvSpPr txBox="1"/>
          <p:nvPr>
            <p:ph idx="4294967295" type="body"/>
          </p:nvPr>
        </p:nvSpPr>
        <p:spPr>
          <a:xfrm>
            <a:off x="6414613" y="2341050"/>
            <a:ext cx="2174100" cy="3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Model Validation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3637325" y="2747150"/>
            <a:ext cx="21120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Execute darknet for model training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Monitor loss in yolo-chart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Initial weights yolov4.conv.137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6252600" y="2731563"/>
            <a:ext cx="23991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Validate Model for object detection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accuracy is not high update hyper parameters (learning rate) and repeat training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5953500" y="3127175"/>
            <a:ext cx="2991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 rot="10800000">
            <a:off x="4781800" y="4330468"/>
            <a:ext cx="2113800" cy="372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4694725" y="4702775"/>
            <a:ext cx="31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Iterative until high accuracy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3269731" y="3278000"/>
            <a:ext cx="2991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730950" y="4291250"/>
            <a:ext cx="36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= 0.001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batches = 20,000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Step Policy = 16,000 , 18,000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grpSp>
        <p:nvGrpSpPr>
          <p:cNvPr id="351" name="Google Shape;351;p29"/>
          <p:cNvGrpSpPr/>
          <p:nvPr/>
        </p:nvGrpSpPr>
        <p:grpSpPr>
          <a:xfrm>
            <a:off x="131075" y="1439589"/>
            <a:ext cx="2628925" cy="3159145"/>
            <a:chOff x="431925" y="1304875"/>
            <a:chExt cx="2628925" cy="3416400"/>
          </a:xfrm>
        </p:grpSpPr>
        <p:sp>
          <p:nvSpPr>
            <p:cNvPr id="352" name="Google Shape;352;p2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9"/>
          <p:cNvSpPr txBox="1"/>
          <p:nvPr>
            <p:ph idx="4294967295" type="body"/>
          </p:nvPr>
        </p:nvSpPr>
        <p:spPr>
          <a:xfrm>
            <a:off x="205583" y="1439462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Pre-processing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55" name="Google Shape;355;p29"/>
          <p:cNvSpPr txBox="1"/>
          <p:nvPr>
            <p:ph idx="4294967295" type="body"/>
          </p:nvPr>
        </p:nvSpPr>
        <p:spPr>
          <a:xfrm>
            <a:off x="207475" y="1984875"/>
            <a:ext cx="24786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Labels and images in BDD dataset were not in sync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Developed a python script to ensure labels and images match</a:t>
            </a:r>
            <a:endParaRPr sz="16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 sz="1400"/>
              <a:t>Github: </a:t>
            </a: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clean_images_labels</a:t>
            </a:r>
            <a:r>
              <a:rPr lang="en" sz="900" u="sng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r>
              <a:rPr lang="en" sz="13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</a:t>
            </a:r>
            <a:endParaRPr sz="1400">
              <a:solidFill>
                <a:srgbClr val="4A86E8"/>
              </a:solidFill>
            </a:endParaRPr>
          </a:p>
        </p:txBody>
      </p:sp>
      <p:grpSp>
        <p:nvGrpSpPr>
          <p:cNvPr id="356" name="Google Shape;356;p29"/>
          <p:cNvGrpSpPr/>
          <p:nvPr/>
        </p:nvGrpSpPr>
        <p:grpSpPr>
          <a:xfrm>
            <a:off x="3146275" y="1510723"/>
            <a:ext cx="2805719" cy="2938446"/>
            <a:chOff x="3320450" y="1304875"/>
            <a:chExt cx="2632500" cy="3416400"/>
          </a:xfrm>
        </p:grpSpPr>
        <p:sp>
          <p:nvSpPr>
            <p:cNvPr id="357" name="Google Shape;357;p2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9"/>
          <p:cNvSpPr txBox="1"/>
          <p:nvPr>
            <p:ph idx="4294967295" type="body"/>
          </p:nvPr>
        </p:nvSpPr>
        <p:spPr>
          <a:xfrm>
            <a:off x="3215279" y="1510714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Prepare Label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29"/>
          <p:cNvSpPr txBox="1"/>
          <p:nvPr>
            <p:ph idx="4294967295" type="body"/>
          </p:nvPr>
        </p:nvSpPr>
        <p:spPr>
          <a:xfrm>
            <a:off x="3222600" y="2056150"/>
            <a:ext cx="2729400" cy="21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BDD Dataset label files were in JSON format.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AlexyAB darknet required labels in text format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Github</a:t>
            </a:r>
            <a:r>
              <a:rPr lang="en" sz="1100"/>
              <a:t>: </a:t>
            </a:r>
            <a:r>
              <a:rPr lang="en" sz="13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convert_json_labels_to_txt</a:t>
            </a: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.</a:t>
            </a:r>
            <a:r>
              <a:rPr lang="en" sz="13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</a:t>
            </a:r>
            <a:endParaRPr sz="1300"/>
          </a:p>
        </p:txBody>
      </p:sp>
      <p:grpSp>
        <p:nvGrpSpPr>
          <p:cNvPr id="361" name="Google Shape;361;p29"/>
          <p:cNvGrpSpPr/>
          <p:nvPr/>
        </p:nvGrpSpPr>
        <p:grpSpPr>
          <a:xfrm>
            <a:off x="6372971" y="1526391"/>
            <a:ext cx="2632500" cy="2463566"/>
            <a:chOff x="6212550" y="1304875"/>
            <a:chExt cx="2632500" cy="3416400"/>
          </a:xfrm>
        </p:grpSpPr>
        <p:sp>
          <p:nvSpPr>
            <p:cNvPr id="362" name="Google Shape;362;p2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9"/>
          <p:cNvSpPr txBox="1"/>
          <p:nvPr>
            <p:ph idx="4294967295" type="body"/>
          </p:nvPr>
        </p:nvSpPr>
        <p:spPr>
          <a:xfrm>
            <a:off x="6379354" y="1459710"/>
            <a:ext cx="2805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Seperate Train &amp; Test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29"/>
          <p:cNvSpPr txBox="1"/>
          <p:nvPr>
            <p:ph idx="4294967295" type="body"/>
          </p:nvPr>
        </p:nvSpPr>
        <p:spPr>
          <a:xfrm>
            <a:off x="6289500" y="2000735"/>
            <a:ext cx="24786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Create train.txt and test.txt by randomly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Train set = 90%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Test set = 10%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Github</a:t>
            </a:r>
            <a:r>
              <a:rPr lang="en" sz="1400"/>
              <a:t>: </a:t>
            </a:r>
            <a:r>
              <a:rPr lang="en" sz="13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process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.</a:t>
            </a:r>
            <a:r>
              <a:rPr lang="en" sz="1300" u="sng">
                <a:solidFill>
                  <a:srgbClr val="1155CC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</a:t>
            </a:r>
            <a:endParaRPr sz="1600"/>
          </a:p>
        </p:txBody>
      </p:sp>
      <p:sp>
        <p:nvSpPr>
          <p:cNvPr id="366" name="Google Shape;366;p29"/>
          <p:cNvSpPr/>
          <p:nvPr/>
        </p:nvSpPr>
        <p:spPr>
          <a:xfrm>
            <a:off x="2810038" y="2734060"/>
            <a:ext cx="286200" cy="38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6019374" y="2652160"/>
            <a:ext cx="286200" cy="38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grpSp>
        <p:nvGrpSpPr>
          <p:cNvPr id="373" name="Google Shape;373;p30"/>
          <p:cNvGrpSpPr/>
          <p:nvPr/>
        </p:nvGrpSpPr>
        <p:grpSpPr>
          <a:xfrm>
            <a:off x="131075" y="1439554"/>
            <a:ext cx="2628925" cy="2527111"/>
            <a:chOff x="431925" y="1304875"/>
            <a:chExt cx="2628925" cy="3416400"/>
          </a:xfrm>
        </p:grpSpPr>
        <p:sp>
          <p:nvSpPr>
            <p:cNvPr id="374" name="Google Shape;374;p3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30"/>
          <p:cNvSpPr txBox="1"/>
          <p:nvPr>
            <p:ph idx="4294967295" type="body"/>
          </p:nvPr>
        </p:nvSpPr>
        <p:spPr>
          <a:xfrm>
            <a:off x="205583" y="1439462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Classes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377" name="Google Shape;377;p30"/>
          <p:cNvSpPr txBox="1"/>
          <p:nvPr>
            <p:ph idx="4294967295" type="body"/>
          </p:nvPr>
        </p:nvSpPr>
        <p:spPr>
          <a:xfrm>
            <a:off x="131075" y="1984875"/>
            <a:ext cx="26289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Training was done to classify ten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Car, bus, person, bike, truck, motor, train, rider, traffic sign, traffic light</a:t>
            </a:r>
            <a:endParaRPr sz="1600"/>
          </a:p>
        </p:txBody>
      </p:sp>
      <p:grpSp>
        <p:nvGrpSpPr>
          <p:cNvPr id="378" name="Google Shape;378;p30"/>
          <p:cNvGrpSpPr/>
          <p:nvPr/>
        </p:nvGrpSpPr>
        <p:grpSpPr>
          <a:xfrm>
            <a:off x="2860437" y="1471220"/>
            <a:ext cx="2862317" cy="2527111"/>
            <a:chOff x="3320450" y="1304875"/>
            <a:chExt cx="2632500" cy="3416400"/>
          </a:xfrm>
        </p:grpSpPr>
        <p:sp>
          <p:nvSpPr>
            <p:cNvPr id="379" name="Google Shape;379;p30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0"/>
          <p:cNvSpPr txBox="1"/>
          <p:nvPr>
            <p:ph idx="4294967295" type="body"/>
          </p:nvPr>
        </p:nvSpPr>
        <p:spPr>
          <a:xfrm>
            <a:off x="3072775" y="147113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Configuration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30"/>
          <p:cNvSpPr txBox="1"/>
          <p:nvPr>
            <p:ph idx="4294967295" type="body"/>
          </p:nvPr>
        </p:nvSpPr>
        <p:spPr>
          <a:xfrm>
            <a:off x="2855116" y="2016566"/>
            <a:ext cx="28623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Data configuration  file(obj.data) was used to specify location of training, testing, backup files and directories</a:t>
            </a:r>
            <a:endParaRPr sz="1600"/>
          </a:p>
        </p:txBody>
      </p:sp>
      <p:grpSp>
        <p:nvGrpSpPr>
          <p:cNvPr id="383" name="Google Shape;383;p30"/>
          <p:cNvGrpSpPr/>
          <p:nvPr/>
        </p:nvGrpSpPr>
        <p:grpSpPr>
          <a:xfrm>
            <a:off x="5831308" y="1478767"/>
            <a:ext cx="3195329" cy="2526972"/>
            <a:chOff x="6212550" y="1304873"/>
            <a:chExt cx="2632500" cy="2868300"/>
          </a:xfrm>
        </p:grpSpPr>
        <p:sp>
          <p:nvSpPr>
            <p:cNvPr id="384" name="Google Shape;384;p30"/>
            <p:cNvSpPr/>
            <p:nvPr/>
          </p:nvSpPr>
          <p:spPr>
            <a:xfrm>
              <a:off x="6215396" y="1304873"/>
              <a:ext cx="2628900" cy="2868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0"/>
          <p:cNvSpPr txBox="1"/>
          <p:nvPr>
            <p:ph idx="4294967295" type="body"/>
          </p:nvPr>
        </p:nvSpPr>
        <p:spPr>
          <a:xfrm>
            <a:off x="6141292" y="1412208"/>
            <a:ext cx="28056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Training Configuration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30"/>
          <p:cNvSpPr txBox="1"/>
          <p:nvPr>
            <p:ph idx="4294967295" type="body"/>
          </p:nvPr>
        </p:nvSpPr>
        <p:spPr>
          <a:xfrm>
            <a:off x="5831100" y="1937375"/>
            <a:ext cx="3195300" cy="20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Test configuration was defined in yolo-obj.cfg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Learning rate, max_batches, steps were configured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Remaining configuration was as specified in AlexyAB was retained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31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393" name="Google Shape;393;p31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31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31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31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31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31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31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31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31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31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03" name="Google Shape;403;p3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</a:t>
            </a:r>
            <a:endParaRPr/>
          </a:p>
        </p:txBody>
      </p:sp>
      <p:sp>
        <p:nvSpPr>
          <p:cNvPr id="404" name="Google Shape;404;p3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4973050" y="1251275"/>
            <a:ext cx="3764611" cy="2481273"/>
          </a:xfrm>
          <a:custGeom>
            <a:rect b="b" l="l" r="r" t="t"/>
            <a:pathLst>
              <a:path extrusionOk="0" h="95223" w="125770">
                <a:moveTo>
                  <a:pt x="0" y="0"/>
                </a:moveTo>
                <a:cubicBezTo>
                  <a:pt x="0" y="7361"/>
                  <a:pt x="5341" y="13721"/>
                  <a:pt x="8128" y="20534"/>
                </a:cubicBezTo>
                <a:cubicBezTo>
                  <a:pt x="13258" y="33074"/>
                  <a:pt x="20786" y="44588"/>
                  <a:pt x="28662" y="55613"/>
                </a:cubicBezTo>
                <a:cubicBezTo>
                  <a:pt x="32675" y="61231"/>
                  <a:pt x="35974" y="67725"/>
                  <a:pt x="41496" y="71869"/>
                </a:cubicBezTo>
                <a:cubicBezTo>
                  <a:pt x="50549" y="78663"/>
                  <a:pt x="63874" y="77168"/>
                  <a:pt x="73580" y="82992"/>
                </a:cubicBezTo>
                <a:cubicBezTo>
                  <a:pt x="85623" y="90219"/>
                  <a:pt x="100402" y="91601"/>
                  <a:pt x="114220" y="94114"/>
                </a:cubicBezTo>
                <a:cubicBezTo>
                  <a:pt x="118031" y="94807"/>
                  <a:pt x="125770" y="96705"/>
                  <a:pt x="125770" y="928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31"/>
          <p:cNvSpPr/>
          <p:nvPr/>
        </p:nvSpPr>
        <p:spPr>
          <a:xfrm>
            <a:off x="4940975" y="1240600"/>
            <a:ext cx="3850100" cy="2663225"/>
          </a:xfrm>
          <a:custGeom>
            <a:rect b="b" l="l" r="r" t="t"/>
            <a:pathLst>
              <a:path extrusionOk="0" h="106529" w="154004">
                <a:moveTo>
                  <a:pt x="0" y="0"/>
                </a:moveTo>
                <a:cubicBezTo>
                  <a:pt x="0" y="9966"/>
                  <a:pt x="6006" y="19034"/>
                  <a:pt x="9839" y="28234"/>
                </a:cubicBezTo>
                <a:cubicBezTo>
                  <a:pt x="23763" y="61651"/>
                  <a:pt x="54420" y="89697"/>
                  <a:pt x="87697" y="103952"/>
                </a:cubicBezTo>
                <a:cubicBezTo>
                  <a:pt x="93464" y="106423"/>
                  <a:pt x="100330" y="102920"/>
                  <a:pt x="106519" y="103952"/>
                </a:cubicBezTo>
                <a:cubicBezTo>
                  <a:pt x="122155" y="106559"/>
                  <a:pt x="138153" y="106519"/>
                  <a:pt x="154004" y="106519"/>
                </a:cubicBez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Google Shape;407;p31"/>
          <p:cNvSpPr txBox="1"/>
          <p:nvPr/>
        </p:nvSpPr>
        <p:spPr>
          <a:xfrm>
            <a:off x="5347375" y="1572125"/>
            <a:ext cx="15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Loss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69575" y="1287550"/>
            <a:ext cx="8520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What is Object Detection?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Object Detection Terminologies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Algorithms (R-CNN,Fast R-CNN, Yolo)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BDD 100K Dataset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Solution &amp; Implementation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Observations and Learning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Demo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Matrix</a:t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569328" y="1304875"/>
            <a:ext cx="4787100" cy="341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50" y="1304875"/>
            <a:ext cx="47870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Curve</a:t>
            </a:r>
            <a:endParaRPr/>
          </a:p>
        </p:txBody>
      </p:sp>
      <p:sp>
        <p:nvSpPr>
          <p:cNvPr id="421" name="Google Shape;421;p33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2" name="Google Shape;422;p33"/>
          <p:cNvSpPr txBox="1"/>
          <p:nvPr/>
        </p:nvSpPr>
        <p:spPr>
          <a:xfrm>
            <a:off x="728350" y="1979225"/>
            <a:ext cx="64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50" y="1335313"/>
            <a:ext cx="3372476" cy="3355526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3"/>
          <p:cNvSpPr txBox="1"/>
          <p:nvPr/>
        </p:nvSpPr>
        <p:spPr>
          <a:xfrm>
            <a:off x="546275" y="4837225"/>
            <a:ext cx="28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Loss curve 20K iteration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825" y="1326838"/>
            <a:ext cx="3372476" cy="33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431" name="Google Shape;431;p34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32" name="Google Shape;432;p34"/>
          <p:cNvSpPr txBox="1"/>
          <p:nvPr/>
        </p:nvSpPr>
        <p:spPr>
          <a:xfrm>
            <a:off x="728350" y="1979225"/>
            <a:ext cx="64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3" name="Google Shape;4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25" y="1147950"/>
            <a:ext cx="6646099" cy="36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5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439" name="Google Shape;439;p35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35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35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35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35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35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35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35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35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35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49" name="Google Shape;449;p35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Learning</a:t>
            </a:r>
            <a:endParaRPr/>
          </a:p>
        </p:txBody>
      </p:sp>
      <p:sp>
        <p:nvSpPr>
          <p:cNvPr id="451" name="Google Shape;451;p3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Calculations, Resources, Packages, deployment</a:t>
            </a:r>
            <a:endParaRPr/>
          </a:p>
        </p:txBody>
      </p:sp>
      <p:grpSp>
        <p:nvGrpSpPr>
          <p:cNvPr id="452" name="Google Shape;452;p35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453" name="Google Shape;453;p35"/>
            <p:cNvSpPr/>
            <p:nvPr/>
          </p:nvSpPr>
          <p:spPr>
            <a:xfrm>
              <a:off x="1000000" y="2440003"/>
              <a:ext cx="4144235" cy="1631268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54" name="Google Shape;454;p35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35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5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464" name="Google Shape;464;p35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465" name="Google Shape;465;p35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5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74" name="Google Shape;4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611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roblems Observed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0" name="Google Shape;480;p36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481" name="Google Shape;481;p36"/>
          <p:cNvGraphicFramePr/>
          <p:nvPr/>
        </p:nvGraphicFramePr>
        <p:xfrm>
          <a:off x="107875" y="11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{B0ACCFBC-9698-481F-B4CF-08B8B21DDFE2}</a:tableStyleId>
              </a:tblPr>
              <a:tblGrid>
                <a:gridCol w="5137200"/>
                <a:gridCol w="3860725"/>
              </a:tblGrid>
              <a:tr h="45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</a:tr>
              <a:tr h="1190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bounding boxes or bounding boxes at upper left corner was observed. </a:t>
                      </a:r>
                      <a:r>
                        <a:rPr lang="en" sz="1300" u="sng">
                          <a:solidFill>
                            <a:srgbClr val="1155C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action="ppaction://hlinksldjump"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Example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Errors in calculation of bounding boxes were fixed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Increased the learning rate to 0.001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3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Resource (Storage and GPU) </a:t>
                      </a:r>
                      <a:r>
                        <a:rPr lang="en"/>
                        <a:t>constraints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Purchased 100 GB storage and upgraded Colab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3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Argument list too long error, while executing regular OS commands like ls, cp, mv, rm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Executing command in combination with find </a:t>
                      </a:r>
                      <a:r>
                        <a:rPr lang="en"/>
                        <a:t>command</a:t>
                      </a:r>
                      <a:r>
                        <a:rPr lang="en"/>
                        <a:t>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Ex:</a:t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find . -name "*.txt" -exec rm {} \;</a:t>
                      </a:r>
                      <a:endParaRPr sz="85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"/>
                        <a:t>find . -name "*.txt" -exec cp {} ../../../obj \;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IO Error while </a:t>
                      </a:r>
                      <a:r>
                        <a:rPr lang="en"/>
                        <a:t>accessing image and label files from google drive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Workaround by copying the files to file system on colab instance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Observed and Solutions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7" name="Google Shape;487;p37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488" name="Google Shape;488;p37"/>
          <p:cNvGraphicFramePr/>
          <p:nvPr/>
        </p:nvGraphicFramePr>
        <p:xfrm>
          <a:off x="365175" y="11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{B0ACCFBC-9698-481F-B4CF-08B8B21DDFE2}</a:tableStyleId>
              </a:tblPr>
              <a:tblGrid>
                <a:gridCol w="4628625"/>
                <a:gridCol w="39655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</a:tr>
              <a:tr h="762925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ReadDarknetFromWeightsStream'</a:t>
                      </a:r>
                      <a:endParaRPr sz="1000">
                        <a:solidFill>
                          <a:srgbClr val="2632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= cv2.dnn.readNetFromDarknet(PATH_CONFIG, PATH_WEIGHT)</a:t>
                      </a:r>
                      <a:endParaRPr sz="1000">
                        <a:solidFill>
                          <a:srgbClr val="26323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cv2.error: OpenCV(3.4.8) /io/opencv/modules/dnn/src/darknet/darknet_io.cpp:694: error: (-213:The function/feature is not implemented) Transpose the weights (except for convolutional) is not implemented in function 'ReadDarknetFromWeightsStream'</a:t>
                      </a:r>
                      <a:endParaRPr sz="1200">
                        <a:highlight>
                          <a:srgbClr val="FFFFFF"/>
                        </a:highlight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Prepared docker container to install  packages ffmpeg, libsm6, libxext6</a:t>
                      </a:r>
                      <a:r>
                        <a:rPr lang="en" sz="1200">
                          <a:solidFill>
                            <a:srgbClr val="FFFFFF"/>
                          </a:solidFill>
                          <a:highlight>
                            <a:srgbClr val="1E1E1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Deployment on Heroku or another cloud platform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 deployment failed with memory issues. So decided to use local system for deployment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9" name="Google Shape;4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0" y="3601800"/>
            <a:ext cx="3835801" cy="8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Observed and Solutions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5" name="Google Shape;495;p38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Yolo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496" name="Google Shape;496;p38"/>
          <p:cNvGraphicFramePr/>
          <p:nvPr/>
        </p:nvGraphicFramePr>
        <p:xfrm>
          <a:off x="365175" y="11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{B0ACCFBC-9698-481F-B4CF-08B8B21DDFE2}</a:tableStyleId>
              </a:tblPr>
              <a:tblGrid>
                <a:gridCol w="3749550"/>
                <a:gridCol w="48446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Problems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394EC3"/>
                        </a:gs>
                        <a:gs pos="100000">
                          <a:srgbClr val="20295A"/>
                        </a:gs>
                      </a:gsLst>
                      <a:lin ang="5400012" scaled="0"/>
                    </a:gradFill>
                  </a:tcPr>
                </a:tc>
              </a:tr>
              <a:tr h="762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Lag in object detection using live feed.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Initial lag observed was ~50 seconds, which increased with time.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Prediction FPS ~ 3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Live Feed FPS ~ 15 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Likely causes of the problem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Roboto"/>
                        <a:buAutoNum type="arabicParenR"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Executing model prediction on CPU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Roboto"/>
                        <a:buAutoNum type="arabicParenR"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tiny yolo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600"/>
                        <a:buFont typeface="Roboto"/>
                        <a:buAutoNum type="arabicParenR"/>
                      </a:pPr>
                      <a:r>
                        <a:rPr lang="en" sz="16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Optimization of AlexyAB or use of other models for faster model execution</a:t>
                      </a:r>
                      <a:endParaRPr sz="16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grpSp>
        <p:nvGrpSpPr>
          <p:cNvPr id="502" name="Google Shape;502;p39"/>
          <p:cNvGrpSpPr/>
          <p:nvPr/>
        </p:nvGrpSpPr>
        <p:grpSpPr>
          <a:xfrm>
            <a:off x="560328" y="1304880"/>
            <a:ext cx="8284741" cy="3585512"/>
            <a:chOff x="6212550" y="1304875"/>
            <a:chExt cx="2632500" cy="3416400"/>
          </a:xfrm>
        </p:grpSpPr>
        <p:sp>
          <p:nvSpPr>
            <p:cNvPr id="503" name="Google Shape;503;p39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Live Demo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05" name="Google Shape;505;p39"/>
          <p:cNvSpPr txBox="1"/>
          <p:nvPr>
            <p:ph idx="4294967295" type="body"/>
          </p:nvPr>
        </p:nvSpPr>
        <p:spPr>
          <a:xfrm>
            <a:off x="621575" y="1850300"/>
            <a:ext cx="8143500" cy="30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169" y="205436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/>
          <p:nvPr/>
        </p:nvSpPr>
        <p:spPr>
          <a:xfrm>
            <a:off x="4128656" y="2203138"/>
            <a:ext cx="1389420" cy="811080"/>
          </a:xfrm>
          <a:prstGeom prst="cloud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</a:t>
            </a:r>
            <a:endParaRPr/>
          </a:p>
        </p:txBody>
      </p:sp>
      <p:cxnSp>
        <p:nvCxnSpPr>
          <p:cNvPr id="508" name="Google Shape;508;p39"/>
          <p:cNvCxnSpPr>
            <a:endCxn id="507" idx="0"/>
          </p:cNvCxnSpPr>
          <p:nvPr/>
        </p:nvCxnSpPr>
        <p:spPr>
          <a:xfrm rot="10800000">
            <a:off x="5516918" y="2608678"/>
            <a:ext cx="436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9" name="Google Shape;509;p39"/>
          <p:cNvSpPr/>
          <p:nvPr/>
        </p:nvSpPr>
        <p:spPr>
          <a:xfrm>
            <a:off x="2548556" y="2248513"/>
            <a:ext cx="1084500" cy="72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Darknet Model</a:t>
            </a:r>
            <a:endParaRPr/>
          </a:p>
        </p:txBody>
      </p:sp>
      <p:cxnSp>
        <p:nvCxnSpPr>
          <p:cNvPr id="510" name="Google Shape;510;p39"/>
          <p:cNvCxnSpPr>
            <a:stCxn id="507" idx="2"/>
            <a:endCxn id="509" idx="3"/>
          </p:cNvCxnSpPr>
          <p:nvPr/>
        </p:nvCxnSpPr>
        <p:spPr>
          <a:xfrm rot="10800000">
            <a:off x="3633166" y="2608678"/>
            <a:ext cx="4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1" name="Google Shape;5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936" y="3285431"/>
            <a:ext cx="1819535" cy="121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39"/>
          <p:cNvCxnSpPr>
            <a:stCxn id="509" idx="2"/>
            <a:endCxn id="511" idx="0"/>
          </p:cNvCxnSpPr>
          <p:nvPr/>
        </p:nvCxnSpPr>
        <p:spPr>
          <a:xfrm flipH="1">
            <a:off x="2303606" y="2968813"/>
            <a:ext cx="787200" cy="3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39"/>
          <p:cNvSpPr txBox="1"/>
          <p:nvPr/>
        </p:nvSpPr>
        <p:spPr>
          <a:xfrm>
            <a:off x="1539750" y="4496350"/>
            <a:ext cx="152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Output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grpSp>
        <p:nvGrpSpPr>
          <p:cNvPr id="519" name="Google Shape;519;p40"/>
          <p:cNvGrpSpPr/>
          <p:nvPr/>
        </p:nvGrpSpPr>
        <p:grpSpPr>
          <a:xfrm>
            <a:off x="560362" y="1304875"/>
            <a:ext cx="8284741" cy="3416400"/>
            <a:chOff x="6212550" y="1304875"/>
            <a:chExt cx="2632500" cy="3416400"/>
          </a:xfrm>
        </p:grpSpPr>
        <p:sp>
          <p:nvSpPr>
            <p:cNvPr id="520" name="Google Shape;520;p4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40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23" name="Google Shape;523;p40"/>
          <p:cNvSpPr txBox="1"/>
          <p:nvPr/>
        </p:nvSpPr>
        <p:spPr>
          <a:xfrm>
            <a:off x="728350" y="1979225"/>
            <a:ext cx="74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No bounding boxes or bounding boxes at upper left corner was observed</a:t>
            </a:r>
            <a:endParaRPr/>
          </a:p>
        </p:txBody>
      </p:sp>
      <p:grpSp>
        <p:nvGrpSpPr>
          <p:cNvPr id="529" name="Google Shape;529;p41"/>
          <p:cNvGrpSpPr/>
          <p:nvPr/>
        </p:nvGrpSpPr>
        <p:grpSpPr>
          <a:xfrm>
            <a:off x="560362" y="1304875"/>
            <a:ext cx="8284741" cy="3416400"/>
            <a:chOff x="6212550" y="1304875"/>
            <a:chExt cx="2632500" cy="3416400"/>
          </a:xfrm>
        </p:grpSpPr>
        <p:sp>
          <p:nvSpPr>
            <p:cNvPr id="530" name="Google Shape;530;p41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41"/>
          <p:cNvSpPr txBox="1"/>
          <p:nvPr/>
        </p:nvSpPr>
        <p:spPr>
          <a:xfrm>
            <a:off x="728350" y="1979225"/>
            <a:ext cx="74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3" name="Google Shape;5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5" y="1258200"/>
            <a:ext cx="2464374" cy="195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949" y="1304874"/>
            <a:ext cx="3396450" cy="18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400" y="1304875"/>
            <a:ext cx="2349900" cy="1221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925" y="3297750"/>
            <a:ext cx="2875600" cy="1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>
            <a:hlinkClick action="ppaction://hlinksldjump" r:id="rId7"/>
          </p:cNvPr>
          <p:cNvSpPr/>
          <p:nvPr/>
        </p:nvSpPr>
        <p:spPr>
          <a:xfrm>
            <a:off x="6974775" y="3958450"/>
            <a:ext cx="1258800" cy="649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98" name="Google Shape;98;p15"/>
          <p:cNvGrpSpPr/>
          <p:nvPr/>
        </p:nvGrpSpPr>
        <p:grpSpPr>
          <a:xfrm>
            <a:off x="560362" y="1304875"/>
            <a:ext cx="8284741" cy="3416400"/>
            <a:chOff x="6212550" y="1304875"/>
            <a:chExt cx="2632500" cy="3416400"/>
          </a:xfrm>
        </p:grpSpPr>
        <p:sp>
          <p:nvSpPr>
            <p:cNvPr id="99" name="Google Shape;99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Detect object tagging in the video and examine how parallel object detection on multiple patches can allow detection of smaller objects in the overall image without decreasing the resolution.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the project the focus is on object detection on roads.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Object Detection?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338725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Object Classification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6"/>
          <p:cNvSpPr txBox="1"/>
          <p:nvPr>
            <p:ph idx="4294967295" type="body"/>
          </p:nvPr>
        </p:nvSpPr>
        <p:spPr>
          <a:xfrm>
            <a:off x="432350" y="2070575"/>
            <a:ext cx="25599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/>
              <a:t>Is this an image of horse?</a:t>
            </a:r>
            <a:r>
              <a:rPr lang="en" sz="1600"/>
              <a:t>. </a:t>
            </a:r>
            <a:endParaRPr sz="1600"/>
          </a:p>
        </p:txBody>
      </p:sp>
      <p:sp>
        <p:nvSpPr>
          <p:cNvPr id="111" name="Google Shape;111;p16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Object Localization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/>
              <a:t>Where is the horse?</a:t>
            </a:r>
            <a:r>
              <a:rPr lang="en" sz="1600"/>
              <a:t> </a:t>
            </a:r>
            <a:endParaRPr sz="1600"/>
          </a:p>
        </p:txBody>
      </p:sp>
      <p:sp>
        <p:nvSpPr>
          <p:cNvPr id="114" name="Google Shape;114;p16"/>
          <p:cNvSpPr/>
          <p:nvPr/>
        </p:nvSpPr>
        <p:spPr>
          <a:xfrm>
            <a:off x="5948500" y="1304875"/>
            <a:ext cx="31401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6254224" y="1451575"/>
            <a:ext cx="25323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 Object Detection and localization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16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/>
              <a:t>Find location of all objects in an image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25" y="2938246"/>
            <a:ext cx="2559900" cy="169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750" y="2903088"/>
            <a:ext cx="2607750" cy="174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700" y="2938250"/>
            <a:ext cx="2879475" cy="15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 Detection Terminologies</a:t>
            </a:r>
            <a:endParaRPr sz="2700"/>
          </a:p>
        </p:txBody>
      </p:sp>
      <p:sp>
        <p:nvSpPr>
          <p:cNvPr id="125" name="Google Shape;125;p17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R-CNN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17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27" name="Google Shape;127;p17"/>
          <p:cNvGrpSpPr/>
          <p:nvPr/>
        </p:nvGrpSpPr>
        <p:grpSpPr>
          <a:xfrm>
            <a:off x="131063" y="1439552"/>
            <a:ext cx="3383952" cy="3560230"/>
            <a:chOff x="431925" y="1304875"/>
            <a:chExt cx="2628925" cy="3416400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4835700" y="1439562"/>
            <a:ext cx="3748058" cy="3627192"/>
            <a:chOff x="431925" y="1304875"/>
            <a:chExt cx="2628925" cy="3416400"/>
          </a:xfrm>
        </p:grpSpPr>
        <p:sp>
          <p:nvSpPr>
            <p:cNvPr id="131" name="Google Shape;131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7"/>
          <p:cNvSpPr txBox="1"/>
          <p:nvPr>
            <p:ph idx="4294967295" type="body"/>
          </p:nvPr>
        </p:nvSpPr>
        <p:spPr>
          <a:xfrm>
            <a:off x="205571" y="1439450"/>
            <a:ext cx="3673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Intersection Over Union (IOU)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4" name="Google Shape;134;p17"/>
          <p:cNvSpPr txBox="1"/>
          <p:nvPr>
            <p:ph idx="4294967295" type="body"/>
          </p:nvPr>
        </p:nvSpPr>
        <p:spPr>
          <a:xfrm>
            <a:off x="5306023" y="1488925"/>
            <a:ext cx="3125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Non max Suppression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131075" y="1868375"/>
            <a:ext cx="34710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Measure of overlap between 2 bounding boxes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Size of intersection/Size of Union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IOU &gt; 0.5 is considered good</a:t>
            </a:r>
            <a:endParaRPr sz="16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12175"/>
            <a:ext cx="3162300" cy="13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348325" y="4599700"/>
            <a:ext cx="32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Intersection Over Union</a:t>
            </a:r>
            <a:endParaRPr sz="1300" u="sng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250" y="2889050"/>
            <a:ext cx="34710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265525" y="4714750"/>
            <a:ext cx="32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 Max Suppression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7"/>
          <p:cNvSpPr txBox="1"/>
          <p:nvPr>
            <p:ph idx="4294967295" type="body"/>
          </p:nvPr>
        </p:nvSpPr>
        <p:spPr>
          <a:xfrm>
            <a:off x="4908550" y="1950325"/>
            <a:ext cx="3673500" cy="27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Discard all boxes with prediction &lt; 0.6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Pick box with highest prediction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Object Detection Terminologies</a:t>
            </a:r>
            <a:endParaRPr sz="2700"/>
          </a:p>
        </p:txBody>
      </p:sp>
      <p:sp>
        <p:nvSpPr>
          <p:cNvPr id="146" name="Google Shape;146;p18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R-CNN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131123" y="1118708"/>
            <a:ext cx="8347888" cy="3939792"/>
            <a:chOff x="431925" y="1304875"/>
            <a:chExt cx="2628925" cy="3416400"/>
          </a:xfrm>
        </p:grpSpPr>
        <p:sp>
          <p:nvSpPr>
            <p:cNvPr id="148" name="Google Shape;148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8"/>
          <p:cNvSpPr txBox="1"/>
          <p:nvPr>
            <p:ph idx="4294967295" type="body"/>
          </p:nvPr>
        </p:nvSpPr>
        <p:spPr>
          <a:xfrm>
            <a:off x="237651" y="1118700"/>
            <a:ext cx="5027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Anchor boxes Overlapping Objects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>
            <p:ph idx="4294967295" type="body"/>
          </p:nvPr>
        </p:nvSpPr>
        <p:spPr>
          <a:xfrm>
            <a:off x="237650" y="1681000"/>
            <a:ext cx="34710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Center of 2 Objects at the same location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Each object is assigned to a grid cell that contains object’s mid point and anchor box for grid cell with highest IOU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                                 </a:t>
            </a:r>
            <a:r>
              <a:rPr lang="en" sz="1600">
                <a:solidFill>
                  <a:srgbClr val="38761D"/>
                </a:solidFill>
              </a:rPr>
              <a:t> Y Label = </a:t>
            </a:r>
            <a:endParaRPr sz="1600">
              <a:solidFill>
                <a:srgbClr val="38761D"/>
              </a:solidFill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5367650" y="3523025"/>
            <a:ext cx="32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Overlapping Objects</a:t>
            </a:r>
            <a:endParaRPr sz="1300" u="sng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650" y="1900850"/>
            <a:ext cx="3111350" cy="152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4" name="Google Shape;154;p18"/>
          <p:cNvGraphicFramePr/>
          <p:nvPr/>
        </p:nvGraphicFramePr>
        <p:xfrm>
          <a:off x="3856950" y="1851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{B0ACCFBC-9698-481F-B4CF-08B8B21DDFE2}</a:tableStyleId>
              </a:tblPr>
              <a:tblGrid>
                <a:gridCol w="559300"/>
              </a:tblGrid>
              <a:tr h="59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bx1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by1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55" name="Google Shape;155;p18"/>
          <p:cNvGraphicFramePr/>
          <p:nvPr/>
        </p:nvGraphicFramePr>
        <p:xfrm>
          <a:off x="4612325" y="18628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{B0ACCFBC-9698-481F-B4CF-08B8B21DDFE2}</a:tableStyleId>
              </a:tblPr>
              <a:tblGrid>
                <a:gridCol w="559300"/>
              </a:tblGrid>
              <a:tr h="57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pc2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bx2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by2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c1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c2</a:t>
                      </a:r>
                      <a:endParaRPr sz="16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Algo classification</a:t>
            </a:r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131081" y="1439574"/>
            <a:ext cx="3748058" cy="2811697"/>
            <a:chOff x="431925" y="1304875"/>
            <a:chExt cx="2628925" cy="3416400"/>
          </a:xfrm>
        </p:grpSpPr>
        <p:sp>
          <p:nvSpPr>
            <p:cNvPr id="162" name="Google Shape;162;p19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 txBox="1"/>
          <p:nvPr>
            <p:ph idx="4294967295" type="body"/>
          </p:nvPr>
        </p:nvSpPr>
        <p:spPr>
          <a:xfrm>
            <a:off x="205583" y="1439462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Two Step Process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5" name="Google Shape;165;p19"/>
          <p:cNvSpPr txBox="1"/>
          <p:nvPr>
            <p:ph idx="4294967295" type="body"/>
          </p:nvPr>
        </p:nvSpPr>
        <p:spPr>
          <a:xfrm>
            <a:off x="131075" y="1868375"/>
            <a:ext cx="3890700" cy="23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Detect regional proposals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Object detection and classification in regions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Examples: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R-CNN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Fast R-CNN</a:t>
            </a:r>
            <a:endParaRPr sz="1600"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5085106" y="1471231"/>
            <a:ext cx="3401980" cy="2463566"/>
            <a:chOff x="3320450" y="1304875"/>
            <a:chExt cx="2632500" cy="3416400"/>
          </a:xfrm>
        </p:grpSpPr>
        <p:sp>
          <p:nvSpPr>
            <p:cNvPr id="167" name="Google Shape;167;p19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9"/>
          <p:cNvSpPr txBox="1"/>
          <p:nvPr>
            <p:ph idx="4294967295" type="body"/>
          </p:nvPr>
        </p:nvSpPr>
        <p:spPr>
          <a:xfrm>
            <a:off x="5297428" y="1471125"/>
            <a:ext cx="3490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Single Step Process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0" name="Google Shape;170;p19"/>
          <p:cNvSpPr txBox="1"/>
          <p:nvPr>
            <p:ph idx="4294967295" type="body"/>
          </p:nvPr>
        </p:nvSpPr>
        <p:spPr>
          <a:xfrm>
            <a:off x="5079750" y="2016575"/>
            <a:ext cx="3402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/>
              <a:t>Object detection and classification in single step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Example: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You Only Look Once (Yolo)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Region based Convolutional Neural Networks(R-CNN)</a:t>
            </a:r>
            <a:endParaRPr sz="2700"/>
          </a:p>
        </p:txBody>
      </p:sp>
      <p:grpSp>
        <p:nvGrpSpPr>
          <p:cNvPr id="176" name="Google Shape;176;p20"/>
          <p:cNvGrpSpPr/>
          <p:nvPr/>
        </p:nvGrpSpPr>
        <p:grpSpPr>
          <a:xfrm>
            <a:off x="522487" y="1201957"/>
            <a:ext cx="8329230" cy="3856773"/>
            <a:chOff x="6214646" y="1202000"/>
            <a:chExt cx="2632500" cy="3519275"/>
          </a:xfrm>
        </p:grpSpPr>
        <p:sp>
          <p:nvSpPr>
            <p:cNvPr id="177" name="Google Shape;177;p2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6214646" y="1202000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R-CNN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0"/>
          <p:cNvSpPr txBox="1"/>
          <p:nvPr>
            <p:ph idx="4294967295" type="body"/>
          </p:nvPr>
        </p:nvSpPr>
        <p:spPr>
          <a:xfrm>
            <a:off x="621575" y="1850300"/>
            <a:ext cx="8143500" cy="18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75" y="1811475"/>
            <a:ext cx="7509073" cy="22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1567500" y="4037600"/>
            <a:ext cx="45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878750" y="3998025"/>
            <a:ext cx="7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Regional Proposals and classification of proposals. Image Source: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Mathworks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839200" y="4437800"/>
            <a:ext cx="792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➔"/>
            </a:pPr>
            <a:r>
              <a:rPr lang="en"/>
              <a:t>Paper: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Rich feature hierarchies for accurate object detection and semantic segmentation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Ross Girshick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 Donahue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Trevor Darrell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Jitendra Malik</a:t>
            </a:r>
            <a:r>
              <a:rPr lang="en"/>
              <a:t>)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Fast </a:t>
            </a:r>
            <a:r>
              <a:rPr lang="en" sz="2200"/>
              <a:t>Region based Convolutional Neural Networks (Fast R-CNN)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560362" y="1304875"/>
            <a:ext cx="8284741" cy="3416400"/>
            <a:chOff x="6212550" y="1304875"/>
            <a:chExt cx="2632500" cy="3416400"/>
          </a:xfrm>
        </p:grpSpPr>
        <p:sp>
          <p:nvSpPr>
            <p:cNvPr id="191" name="Google Shape;191;p21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1"/>
          <p:cNvSpPr txBox="1"/>
          <p:nvPr>
            <p:ph idx="4294967295" type="body"/>
          </p:nvPr>
        </p:nvSpPr>
        <p:spPr>
          <a:xfrm>
            <a:off x="6215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Fast-R CNN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1"/>
          <p:cNvSpPr txBox="1"/>
          <p:nvPr>
            <p:ph idx="4294967295" type="body"/>
          </p:nvPr>
        </p:nvSpPr>
        <p:spPr>
          <a:xfrm>
            <a:off x="621575" y="1850300"/>
            <a:ext cx="8143500" cy="23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25" y="1850300"/>
            <a:ext cx="6671175" cy="17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918350" y="3720925"/>
            <a:ext cx="6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Regional Proposals and classification of entire image. Image Source: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Mathworks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 u="sng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954000" y="4228575"/>
            <a:ext cx="72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https://arxiv.org/abs/1504.08083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(Author: 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Ross Girshick</a:t>
            </a:r>
            <a:r>
              <a:rPr lang="en" sz="13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 u="sng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